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14"/>
  </p:notesMasterIdLst>
  <p:handoutMasterIdLst>
    <p:handoutMasterId r:id="rId15"/>
  </p:handoutMasterIdLst>
  <p:sldIdLst>
    <p:sldId id="279" r:id="rId5"/>
    <p:sldId id="296" r:id="rId6"/>
    <p:sldId id="297" r:id="rId7"/>
    <p:sldId id="298" r:id="rId8"/>
    <p:sldId id="299" r:id="rId9"/>
    <p:sldId id="300" r:id="rId10"/>
    <p:sldId id="301" r:id="rId11"/>
    <p:sldId id="303" r:id="rId12"/>
    <p:sldId id="302" r:id="rId13"/>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6"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C8E"/>
    <a:srgbClr val="0055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E12610-0696-AE2F-F47A-2601951EFC47}" v="6" dt="2019-08-27T17:37:26.891"/>
    <p1510:client id="{83128DC4-5D3C-FF0F-1851-D9CEC63D279E}" v="442" dt="2020-05-07T14:58:16.868"/>
    <p1510:client id="{A4807A07-6C75-94A1-899B-8C3EAD7134D1}" v="101" dt="2020-05-07T14:34:38.016"/>
    <p1510:client id="{B5711497-C8E5-DCE9-4C71-959B95D61051}" v="1" dt="2019-08-27T17:33:46.326"/>
  </p1510:revLst>
</p1510:revInfo>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8" autoAdjust="0"/>
    <p:restoredTop sz="94660"/>
  </p:normalViewPr>
  <p:slideViewPr>
    <p:cSldViewPr>
      <p:cViewPr varScale="1">
        <p:scale>
          <a:sx n="73" d="100"/>
          <a:sy n="73" d="100"/>
        </p:scale>
        <p:origin x="570" y="60"/>
      </p:cViewPr>
      <p:guideLst>
        <p:guide orient="horz" pos="2160"/>
        <p:guide pos="3839"/>
      </p:guideLst>
    </p:cSldViewPr>
  </p:slideViewPr>
  <p:notesTextViewPr>
    <p:cViewPr>
      <p:scale>
        <a:sx n="1" d="1"/>
        <a:sy n="1" d="1"/>
      </p:scale>
      <p:origin x="0" y="0"/>
    </p:cViewPr>
  </p:notesTextViewPr>
  <p:notesViewPr>
    <p:cSldViewPr showGuides="1">
      <p:cViewPr varScale="1">
        <p:scale>
          <a:sx n="86" d="100"/>
          <a:sy n="86" d="100"/>
        </p:scale>
        <p:origin x="2818" y="6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54C6E1-AF92-4FB7-A013-0B520EBC30AE}" type="datetimeFigureOut">
              <a:rPr lang="en-US"/>
              <a:t>7/1/2020</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52D9BF-D574-4807-B36C-9E2A025BE826}" type="slidenum">
              <a:rPr/>
              <a:t>‹#›</a:t>
            </a:fld>
            <a:endParaRPr/>
          </a:p>
        </p:txBody>
      </p:sp>
    </p:spTree>
    <p:extLst>
      <p:ext uri="{BB962C8B-B14F-4D97-AF65-F5344CB8AC3E}">
        <p14:creationId xmlns:p14="http://schemas.microsoft.com/office/powerpoint/2010/main" val="230679213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C10850-0874-4A61-99B4-D613C5E8D9EA}" type="datetimeFigureOut">
              <a:rPr lang="en-US"/>
              <a:t>7/1/2020</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11EC53-F507-411E-9ADC-FBCFECE09D3D}" type="slidenum">
              <a:rPr/>
              <a:t>‹#›</a:t>
            </a:fld>
            <a:endParaRPr/>
          </a:p>
        </p:txBody>
      </p:sp>
    </p:spTree>
    <p:extLst>
      <p:ext uri="{BB962C8B-B14F-4D97-AF65-F5344CB8AC3E}">
        <p14:creationId xmlns:p14="http://schemas.microsoft.com/office/powerpoint/2010/main" val="758182631"/>
      </p:ext>
    </p:extLst>
  </p:cSld>
  <p:clrMap bg1="lt1" tx1="dk1" bg2="lt2" tx2="dk2" accent1="accent1" accent2="accent2" accent3="accent3" accent4="accent4" accent5="accent5" accent6="accent6" hlink="hlink" folHlink="folHlink"/>
  <p:hf sldNum="0" hdr="0" ftr="0" dt="0"/>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8883" y="4140200"/>
            <a:ext cx="9751060" cy="1016000"/>
          </a:xfrm>
        </p:spPr>
        <p:txBody>
          <a:bodyPr>
            <a:normAutofit/>
          </a:bodyPr>
          <a:lstStyle>
            <a:lvl1pPr marL="0" indent="0" algn="ctr">
              <a:spcBef>
                <a:spcPts val="0"/>
              </a:spcBef>
              <a:buNone/>
              <a:defRPr sz="2800">
                <a:solidFill>
                  <a:schemeClr val="bg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
        <p:nvSpPr>
          <p:cNvPr id="2" name="Title 1"/>
          <p:cNvSpPr>
            <a:spLocks noGrp="1"/>
          </p:cNvSpPr>
          <p:nvPr>
            <p:ph type="ctrTitle"/>
          </p:nvPr>
        </p:nvSpPr>
        <p:spPr>
          <a:xfrm>
            <a:off x="1218883" y="1905002"/>
            <a:ext cx="9751060" cy="2147926"/>
          </a:xfrm>
        </p:spPr>
        <p:txBody>
          <a:bodyPr anchor="ctr">
            <a:normAutofit/>
          </a:bodyPr>
          <a:lstStyle>
            <a:lvl1pPr algn="ctr">
              <a:defRPr sz="4400" cap="all" normalizeH="0" baseline="0"/>
            </a:lvl1pPr>
          </a:lstStyle>
          <a:p>
            <a:r>
              <a:rPr lang="en-US"/>
              <a:t>Click to edit Master title style</a:t>
            </a:r>
            <a:endParaRPr/>
          </a:p>
        </p:txBody>
      </p:sp>
      <p:sp>
        <p:nvSpPr>
          <p:cNvPr id="5" name="TextBox 4"/>
          <p:cNvSpPr txBox="1"/>
          <p:nvPr userDrawn="1"/>
        </p:nvSpPr>
        <p:spPr>
          <a:xfrm>
            <a:off x="5196021" y="6400800"/>
            <a:ext cx="1811791" cy="313932"/>
          </a:xfrm>
          <a:prstGeom prst="rect">
            <a:avLst/>
          </a:prstGeom>
          <a:noFill/>
        </p:spPr>
        <p:txBody>
          <a:bodyPr wrap="square" rtlCol="0">
            <a:spAutoFit/>
          </a:bodyPr>
          <a:lstStyle/>
          <a:p>
            <a:pPr algn="ctr">
              <a:lnSpc>
                <a:spcPct val="90000"/>
              </a:lnSpc>
            </a:pPr>
            <a:r>
              <a:rPr lang="en-US" sz="1600" b="1" u="none" dirty="0">
                <a:solidFill>
                  <a:schemeClr val="bg1"/>
                </a:solidFill>
                <a:latin typeface="Century Gothic" panose="020B0502020202020204" pitchFamily="34" charset="0"/>
              </a:rPr>
              <a:t>www.asun.edu</a:t>
            </a:r>
            <a:endParaRPr lang="en-US" sz="1400" b="1" u="none" dirty="0">
              <a:solidFill>
                <a:schemeClr val="bg1"/>
              </a:solidFill>
              <a:latin typeface="Century Gothic" panose="020B0502020202020204" pitchFamily="34"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7584" y="5963187"/>
            <a:ext cx="1730165" cy="731177"/>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27287" y="5950531"/>
            <a:ext cx="1948725" cy="8744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4572396" y="-1115"/>
            <a:ext cx="7618016" cy="6859116"/>
          </a:xfrm>
          <a:prstGeom prst="rect">
            <a:avLst/>
          </a:prstGeom>
          <a:solidFill>
            <a:srgbClr val="898C8E"/>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3212" y="482600"/>
            <a:ext cx="3961368" cy="1422400"/>
          </a:xfrm>
        </p:spPr>
        <p:txBody>
          <a:bodyPr anchor="b" anchorCtr="0">
            <a:normAutofit/>
          </a:bodyPr>
          <a:lstStyle>
            <a:lvl1pPr algn="l">
              <a:defRPr sz="3200" b="0"/>
            </a:lvl1pPr>
          </a:lstStyle>
          <a:p>
            <a:r>
              <a:rPr lang="en-US"/>
              <a:t>Click to edit Master title style</a:t>
            </a:r>
            <a:endParaRPr/>
          </a:p>
        </p:txBody>
      </p:sp>
      <p:sp>
        <p:nvSpPr>
          <p:cNvPr id="3" name="Picture Placeholder 2"/>
          <p:cNvSpPr>
            <a:spLocks noGrp="1"/>
          </p:cNvSpPr>
          <p:nvPr>
            <p:ph type="pic" idx="1"/>
          </p:nvPr>
        </p:nvSpPr>
        <p:spPr>
          <a:xfrm>
            <a:off x="5080264" y="482600"/>
            <a:ext cx="6602281" cy="5842001"/>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303212" y="2108200"/>
            <a:ext cx="3961368" cy="38354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7584" y="5963187"/>
            <a:ext cx="1730165" cy="731177"/>
          </a:xfrm>
          <a:prstGeom prst="rect">
            <a:avLst/>
          </a:prstGeom>
        </p:spPr>
      </p:pic>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669581">
              <a:defRPr baseline="0"/>
            </a:lvl6pPr>
            <a:lvl7pPr marL="2669581">
              <a:defRPr baseline="0"/>
            </a:lvl7pPr>
            <a:lvl8pPr marL="2669581">
              <a:defRPr baseline="0"/>
            </a:lvl8pPr>
            <a:lvl9pPr marL="2669581">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40043" y="482599"/>
            <a:ext cx="1843982" cy="53848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914162" y="482599"/>
            <a:ext cx="9040045" cy="53848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Title 9"/>
          <p:cNvSpPr>
            <a:spLocks noGrp="1"/>
          </p:cNvSpPr>
          <p:nvPr>
            <p:ph type="title"/>
          </p:nvPr>
        </p:nvSpPr>
        <p:spPr/>
        <p:txBody>
          <a:bodyPr/>
          <a:lstStyle/>
          <a:p>
            <a:r>
              <a:rPr lang="en-US"/>
              <a:t>Click to edit Master title style</a:t>
            </a:r>
          </a:p>
        </p:txBody>
      </p:sp>
      <p:sp>
        <p:nvSpPr>
          <p:cNvPr id="5" name="TextBox 4"/>
          <p:cNvSpPr txBox="1"/>
          <p:nvPr userDrawn="1"/>
        </p:nvSpPr>
        <p:spPr>
          <a:xfrm>
            <a:off x="5196021" y="6400800"/>
            <a:ext cx="1811791" cy="313932"/>
          </a:xfrm>
          <a:prstGeom prst="rect">
            <a:avLst/>
          </a:prstGeom>
          <a:noFill/>
        </p:spPr>
        <p:txBody>
          <a:bodyPr wrap="square" rtlCol="0">
            <a:spAutoFit/>
          </a:bodyPr>
          <a:lstStyle/>
          <a:p>
            <a:pPr algn="ctr">
              <a:lnSpc>
                <a:spcPct val="90000"/>
              </a:lnSpc>
            </a:pPr>
            <a:r>
              <a:rPr lang="en-US" sz="1600" b="1" u="none" dirty="0">
                <a:solidFill>
                  <a:schemeClr val="bg1"/>
                </a:solidFill>
                <a:latin typeface="Century Gothic" panose="020B0502020202020204" pitchFamily="34" charset="0"/>
              </a:rPr>
              <a:t>www.asun.edu</a:t>
            </a:r>
            <a:endParaRPr lang="en-US" sz="1400" b="1" u="none" dirty="0">
              <a:solidFill>
                <a:schemeClr val="bg1"/>
              </a:solidFill>
              <a:latin typeface="Century Gothic" panose="020B0502020202020204" pitchFamily="34"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7584" y="5963187"/>
            <a:ext cx="1730165" cy="731177"/>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27287" y="5950531"/>
            <a:ext cx="1948725" cy="8744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Isosceles Triangle 5"/>
          <p:cNvSpPr/>
          <p:nvPr userDrawn="1"/>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1218883" y="1524000"/>
            <a:ext cx="9751060" cy="1992597"/>
          </a:xfrm>
        </p:spPr>
        <p:txBody>
          <a:bodyPr anchor="b" anchorCtr="0">
            <a:noAutofit/>
          </a:bodyPr>
          <a:lstStyle>
            <a:lvl1pPr algn="ctr">
              <a:defRPr sz="4400" b="0" cap="all" baseline="0"/>
            </a:lvl1pPr>
          </a:lstStyle>
          <a:p>
            <a:r>
              <a:rPr lang="en-US"/>
              <a:t>Click to edit Master title style</a:t>
            </a:r>
            <a:endParaRPr/>
          </a:p>
        </p:txBody>
      </p:sp>
      <p:sp>
        <p:nvSpPr>
          <p:cNvPr id="3" name="Text Placeholder 2"/>
          <p:cNvSpPr>
            <a:spLocks noGrp="1"/>
          </p:cNvSpPr>
          <p:nvPr>
            <p:ph type="body" idx="1"/>
          </p:nvPr>
        </p:nvSpPr>
        <p:spPr>
          <a:xfrm>
            <a:off x="1218883" y="3632200"/>
            <a:ext cx="9751060" cy="1016000"/>
          </a:xfrm>
        </p:spPr>
        <p:txBody>
          <a:bodyPr anchor="t" anchorCtr="0">
            <a:noAutofit/>
          </a:bodyPr>
          <a:lstStyle>
            <a:lvl1pPr marL="0" indent="0" algn="ctr">
              <a:spcBef>
                <a:spcPts val="0"/>
              </a:spcBef>
              <a:buNone/>
              <a:defRPr sz="2800">
                <a:solidFill>
                  <a:srgbClr val="0055B8"/>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6" name="TextBox 5"/>
          <p:cNvSpPr txBox="1"/>
          <p:nvPr userDrawn="1"/>
        </p:nvSpPr>
        <p:spPr>
          <a:xfrm>
            <a:off x="5196021" y="6400800"/>
            <a:ext cx="1811791" cy="313932"/>
          </a:xfrm>
          <a:prstGeom prst="rect">
            <a:avLst/>
          </a:prstGeom>
          <a:noFill/>
        </p:spPr>
        <p:txBody>
          <a:bodyPr wrap="square" rtlCol="0">
            <a:spAutoFit/>
          </a:bodyPr>
          <a:lstStyle/>
          <a:p>
            <a:pPr algn="ctr">
              <a:lnSpc>
                <a:spcPct val="90000"/>
              </a:lnSpc>
            </a:pPr>
            <a:r>
              <a:rPr lang="en-US" sz="1600" b="1" u="none" dirty="0">
                <a:solidFill>
                  <a:schemeClr val="bg1"/>
                </a:solidFill>
                <a:latin typeface="Century Gothic" panose="020B0502020202020204" pitchFamily="34" charset="0"/>
              </a:rPr>
              <a:t>www.asun.edu</a:t>
            </a:r>
            <a:endParaRPr lang="en-US" sz="1400" b="1" u="none" dirty="0">
              <a:solidFill>
                <a:schemeClr val="bg1"/>
              </a:solidFill>
              <a:latin typeface="Century Gothic" panose="020B0502020202020204" pitchFamily="34" charset="0"/>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7584" y="5963187"/>
            <a:ext cx="1730165" cy="731177"/>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27287" y="5950531"/>
            <a:ext cx="1948725" cy="8744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162" y="1803401"/>
            <a:ext cx="4977104" cy="4114798"/>
          </a:xfrm>
        </p:spPr>
        <p:txBody>
          <a:bodyPr>
            <a:normAutofit/>
          </a:bodyPr>
          <a:lstStyle>
            <a:lvl1pPr>
              <a:defRPr sz="2400"/>
            </a:lvl1pPr>
            <a:lvl2pPr>
              <a:defRPr sz="2000"/>
            </a:lvl2pPr>
            <a:lvl3pPr>
              <a:defRPr sz="1800"/>
            </a:lvl3pPr>
            <a:lvl4pPr>
              <a:defRPr sz="1600"/>
            </a:lvl4pPr>
            <a:lvl5pPr>
              <a:defRPr sz="1400"/>
            </a:lvl5pPr>
            <a:lvl6pPr>
              <a:defRPr sz="1400"/>
            </a:lvl6pPr>
            <a:lvl7pPr marL="2669581">
              <a:defRPr sz="1400"/>
            </a:lvl7pPr>
            <a:lvl8pPr marL="2669581">
              <a:defRPr sz="1400"/>
            </a:lvl8pPr>
            <a:lvl9pPr marL="2669581">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97559" y="1803401"/>
            <a:ext cx="4977104" cy="4114798"/>
          </a:xfrm>
        </p:spPr>
        <p:txBody>
          <a:bodyPr>
            <a:normAutofit/>
          </a:bodyPr>
          <a:lstStyle>
            <a:lvl1pPr>
              <a:defRPr sz="2400"/>
            </a:lvl1pPr>
            <a:lvl2pPr>
              <a:defRPr sz="2000"/>
            </a:lvl2pPr>
            <a:lvl3pPr>
              <a:defRPr sz="1800"/>
            </a:lvl3pPr>
            <a:lvl4pPr>
              <a:defRPr sz="1600"/>
            </a:lvl4pPr>
            <a:lvl5pPr>
              <a:defRPr sz="1400"/>
            </a:lvl5pPr>
            <a:lvl6pPr marL="2669581">
              <a:defRPr sz="1400" baseline="0"/>
            </a:lvl6pPr>
            <a:lvl7pPr marL="2669581">
              <a:defRPr sz="1400" baseline="0"/>
            </a:lvl7pPr>
            <a:lvl8pPr marL="2669581">
              <a:defRPr sz="1400" baseline="0"/>
            </a:lvl8pPr>
            <a:lvl9pPr marL="2669581">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TextBox 5"/>
          <p:cNvSpPr txBox="1"/>
          <p:nvPr userDrawn="1"/>
        </p:nvSpPr>
        <p:spPr>
          <a:xfrm>
            <a:off x="5196021" y="6400800"/>
            <a:ext cx="1811791" cy="313932"/>
          </a:xfrm>
          <a:prstGeom prst="rect">
            <a:avLst/>
          </a:prstGeom>
          <a:noFill/>
        </p:spPr>
        <p:txBody>
          <a:bodyPr wrap="square" rtlCol="0">
            <a:spAutoFit/>
          </a:bodyPr>
          <a:lstStyle/>
          <a:p>
            <a:pPr algn="ctr">
              <a:lnSpc>
                <a:spcPct val="90000"/>
              </a:lnSpc>
            </a:pPr>
            <a:r>
              <a:rPr lang="en-US" sz="1600" b="1" u="none" dirty="0">
                <a:solidFill>
                  <a:schemeClr val="bg1"/>
                </a:solidFill>
                <a:latin typeface="Century Gothic" panose="020B0502020202020204" pitchFamily="34" charset="0"/>
              </a:rPr>
              <a:t>www.asun.edu</a:t>
            </a:r>
            <a:endParaRPr lang="en-US" sz="1400" b="1" u="none" dirty="0">
              <a:solidFill>
                <a:schemeClr val="bg1"/>
              </a:solidFill>
              <a:latin typeface="Century Gothic" panose="020B0502020202020204" pitchFamily="34" charset="0"/>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7584" y="5963187"/>
            <a:ext cx="1730165" cy="731177"/>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27287" y="5950531"/>
            <a:ext cx="1948725" cy="8744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14162" y="1803400"/>
            <a:ext cx="4977104" cy="914400"/>
          </a:xfrm>
        </p:spPr>
        <p:txBody>
          <a:bodyPr anchor="ctr">
            <a:noAutofit/>
          </a:bodyPr>
          <a:lstStyle>
            <a:lvl1pPr marL="0" indent="0">
              <a:lnSpc>
                <a:spcPct val="80000"/>
              </a:lnSpc>
              <a:spcBef>
                <a:spcPts val="0"/>
              </a:spcBef>
              <a:buNone/>
              <a:defRPr sz="2800" b="0">
                <a:solidFill>
                  <a:srgbClr val="0055B8"/>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914162" y="2717800"/>
            <a:ext cx="4977104" cy="32258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a:lvl8pPr>
            <a:lvl9pPr marL="2669581">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97559" y="1803400"/>
            <a:ext cx="4977104" cy="914400"/>
          </a:xfrm>
        </p:spPr>
        <p:txBody>
          <a:bodyPr anchor="ctr">
            <a:noAutofit/>
          </a:bodyPr>
          <a:lstStyle>
            <a:lvl1pPr marL="0" indent="0">
              <a:lnSpc>
                <a:spcPct val="80000"/>
              </a:lnSpc>
              <a:spcBef>
                <a:spcPts val="0"/>
              </a:spcBef>
              <a:buNone/>
              <a:defRPr sz="2800" b="0">
                <a:solidFill>
                  <a:srgbClr val="0055B8"/>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297559" y="2717800"/>
            <a:ext cx="4977104" cy="32258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baseline="0"/>
            </a:lvl8pPr>
            <a:lvl9pPr marL="2669581">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TextBox 7"/>
          <p:cNvSpPr txBox="1"/>
          <p:nvPr userDrawn="1"/>
        </p:nvSpPr>
        <p:spPr>
          <a:xfrm>
            <a:off x="5196021" y="6400800"/>
            <a:ext cx="1811791" cy="313932"/>
          </a:xfrm>
          <a:prstGeom prst="rect">
            <a:avLst/>
          </a:prstGeom>
          <a:noFill/>
        </p:spPr>
        <p:txBody>
          <a:bodyPr wrap="square" rtlCol="0">
            <a:spAutoFit/>
          </a:bodyPr>
          <a:lstStyle/>
          <a:p>
            <a:pPr algn="ctr">
              <a:lnSpc>
                <a:spcPct val="90000"/>
              </a:lnSpc>
            </a:pPr>
            <a:r>
              <a:rPr lang="en-US" sz="1600" b="1" u="none" dirty="0">
                <a:solidFill>
                  <a:schemeClr val="bg1"/>
                </a:solidFill>
                <a:latin typeface="Century Gothic" panose="020B0502020202020204" pitchFamily="34" charset="0"/>
              </a:rPr>
              <a:t>www.asun.edu</a:t>
            </a:r>
            <a:endParaRPr lang="en-US" sz="1400" b="1" u="none" dirty="0">
              <a:solidFill>
                <a:schemeClr val="bg1"/>
              </a:solidFill>
              <a:latin typeface="Century Gothic" panose="020B0502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7584" y="5963187"/>
            <a:ext cx="1730165" cy="731177"/>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27287" y="5950531"/>
            <a:ext cx="1948725" cy="8744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TextBox 3"/>
          <p:cNvSpPr txBox="1"/>
          <p:nvPr userDrawn="1"/>
        </p:nvSpPr>
        <p:spPr>
          <a:xfrm>
            <a:off x="5196021" y="6400800"/>
            <a:ext cx="1811791" cy="313932"/>
          </a:xfrm>
          <a:prstGeom prst="rect">
            <a:avLst/>
          </a:prstGeom>
          <a:noFill/>
        </p:spPr>
        <p:txBody>
          <a:bodyPr wrap="square" rtlCol="0">
            <a:spAutoFit/>
          </a:bodyPr>
          <a:lstStyle/>
          <a:p>
            <a:pPr algn="ctr">
              <a:lnSpc>
                <a:spcPct val="90000"/>
              </a:lnSpc>
            </a:pPr>
            <a:r>
              <a:rPr lang="en-US" sz="1600" b="1" u="none" dirty="0">
                <a:solidFill>
                  <a:schemeClr val="bg1"/>
                </a:solidFill>
                <a:latin typeface="Century Gothic" panose="020B0502020202020204" pitchFamily="34" charset="0"/>
              </a:rPr>
              <a:t>www.asun.edu</a:t>
            </a:r>
            <a:endParaRPr lang="en-US" sz="1400" b="1" u="none" dirty="0">
              <a:solidFill>
                <a:schemeClr val="bg1"/>
              </a:solidFill>
              <a:latin typeface="Century Gothic" panose="020B0502020202020204" pitchFamily="34" charset="0"/>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7584" y="5963187"/>
            <a:ext cx="1730165" cy="731177"/>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27287" y="5950531"/>
            <a:ext cx="1948725" cy="8744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0" name="Rectangle 19"/>
          <p:cNvSpPr/>
          <p:nvPr userDrawn="1"/>
        </p:nvSpPr>
        <p:spPr>
          <a:xfrm>
            <a:off x="4343994" y="-1115"/>
            <a:ext cx="8379818" cy="6859116"/>
          </a:xfrm>
          <a:prstGeom prst="rect">
            <a:avLst/>
          </a:prstGeom>
          <a:solidFill>
            <a:srgbClr val="898C8E"/>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191452" y="482600"/>
            <a:ext cx="3961368" cy="1422400"/>
          </a:xfrm>
        </p:spPr>
        <p:txBody>
          <a:bodyPr anchor="b">
            <a:no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bwMode="white">
          <a:xfrm>
            <a:off x="4701486" y="482600"/>
            <a:ext cx="7262508" cy="5842001"/>
          </a:xfrm>
        </p:spPr>
        <p:txBody>
          <a:bodyPr>
            <a:norm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91452" y="2108200"/>
            <a:ext cx="3961368" cy="3835400"/>
          </a:xfrm>
        </p:spPr>
        <p:txBody>
          <a:bodyPr anchor="t" anchorCtr="0">
            <a:normAutofit/>
          </a:bodyPr>
          <a:lstStyle>
            <a:lvl1pPr marL="0" indent="0">
              <a:spcBef>
                <a:spcPts val="1600"/>
              </a:spcBef>
              <a:buNone/>
              <a:defRPr sz="2000">
                <a:solidFill>
                  <a:srgbClr val="0055B8"/>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7584" y="5963187"/>
            <a:ext cx="1730165" cy="7311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5334000" y="-1115"/>
            <a:ext cx="6856412" cy="6859116"/>
          </a:xfrm>
          <a:prstGeom prst="rect">
            <a:avLst/>
          </a:prstGeom>
          <a:solidFill>
            <a:srgbClr val="898C8E"/>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solidFill>
                <a:srgbClr val="898C8E"/>
              </a:solidFill>
            </a:endParaRPr>
          </a:p>
        </p:txBody>
      </p:sp>
      <p:sp>
        <p:nvSpPr>
          <p:cNvPr id="8" name="Isosceles Triangle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27013" y="1600200"/>
            <a:ext cx="4904343" cy="1727200"/>
          </a:xfrm>
        </p:spPr>
        <p:txBody>
          <a:bodyPr anchor="b" anchorCtr="0">
            <a:normAutofit/>
          </a:bodyPr>
          <a:lstStyle>
            <a:lvl1pPr algn="l">
              <a:defRPr sz="3200" b="0"/>
            </a:lvl1pPr>
          </a:lstStyle>
          <a:p>
            <a:r>
              <a:rPr lang="en-US"/>
              <a:t>Click to edit Master title style</a:t>
            </a:r>
            <a:endParaRPr/>
          </a:p>
        </p:txBody>
      </p:sp>
      <p:sp>
        <p:nvSpPr>
          <p:cNvPr id="3" name="Picture Placeholder 2"/>
          <p:cNvSpPr>
            <a:spLocks noGrp="1"/>
          </p:cNvSpPr>
          <p:nvPr>
            <p:ph type="pic" idx="1"/>
          </p:nvPr>
        </p:nvSpPr>
        <p:spPr>
          <a:xfrm>
            <a:off x="5841869" y="482601"/>
            <a:ext cx="5815143" cy="5862706"/>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dirty="0"/>
              <a:t>Click icon to add picture</a:t>
            </a:r>
            <a:endParaRPr dirty="0"/>
          </a:p>
        </p:txBody>
      </p:sp>
      <p:sp>
        <p:nvSpPr>
          <p:cNvPr id="4" name="Text Placeholder 3"/>
          <p:cNvSpPr>
            <a:spLocks noGrp="1"/>
          </p:cNvSpPr>
          <p:nvPr>
            <p:ph type="body" sz="half" idx="2"/>
          </p:nvPr>
        </p:nvSpPr>
        <p:spPr>
          <a:xfrm>
            <a:off x="227012" y="3428443"/>
            <a:ext cx="4904343" cy="1727200"/>
          </a:xfrm>
        </p:spPr>
        <p:txBody>
          <a:bodyPr>
            <a:normAutofit/>
          </a:bodyPr>
          <a:lstStyle>
            <a:lvl1pPr marL="0" indent="0">
              <a:spcBef>
                <a:spcPts val="1600"/>
              </a:spcBef>
              <a:buNone/>
              <a:defRPr sz="2000">
                <a:solidFill>
                  <a:srgbClr val="0055B8"/>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10" name="TextBox 9"/>
          <p:cNvSpPr txBox="1"/>
          <p:nvPr userDrawn="1"/>
        </p:nvSpPr>
        <p:spPr>
          <a:xfrm>
            <a:off x="3122612" y="6400800"/>
            <a:ext cx="1811791" cy="313932"/>
          </a:xfrm>
          <a:prstGeom prst="rect">
            <a:avLst/>
          </a:prstGeom>
          <a:noFill/>
        </p:spPr>
        <p:txBody>
          <a:bodyPr wrap="square" rtlCol="0">
            <a:spAutoFit/>
          </a:bodyPr>
          <a:lstStyle/>
          <a:p>
            <a:pPr algn="ctr">
              <a:lnSpc>
                <a:spcPct val="90000"/>
              </a:lnSpc>
            </a:pPr>
            <a:r>
              <a:rPr lang="en-US" sz="1600" b="1" u="none" dirty="0">
                <a:solidFill>
                  <a:schemeClr val="bg1"/>
                </a:solidFill>
                <a:latin typeface="Century Gothic" panose="020B0502020202020204" pitchFamily="34" charset="0"/>
              </a:rPr>
              <a:t>www.asun.edu</a:t>
            </a:r>
            <a:endParaRPr lang="en-US" sz="1400" b="1" u="none" dirty="0">
              <a:solidFill>
                <a:schemeClr val="bg1"/>
              </a:solidFill>
              <a:latin typeface="Century Gothic" panose="020B0502020202020204" pitchFamily="34" charset="0"/>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7584" y="5963187"/>
            <a:ext cx="1730165" cy="7311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30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162" y="482600"/>
            <a:ext cx="10360501" cy="1219200"/>
          </a:xfrm>
          <a:prstGeom prst="rect">
            <a:avLst/>
          </a:prstGeom>
          <a:effectLst/>
        </p:spPr>
        <p:txBody>
          <a:bodyPr vert="horz" lIns="121899" tIns="60949" rIns="121899" bIns="60949" rtlCol="0" anchor="b"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914162" y="1803401"/>
            <a:ext cx="10360501" cy="4092122"/>
          </a:xfrm>
          <a:prstGeom prst="rect">
            <a:avLst/>
          </a:prstGeom>
        </p:spPr>
        <p:txBody>
          <a:bodyPr vert="horz" lIns="121899" tIns="60949" rIns="121899" bIns="6094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TextBox 10"/>
          <p:cNvSpPr txBox="1"/>
          <p:nvPr userDrawn="1"/>
        </p:nvSpPr>
        <p:spPr>
          <a:xfrm>
            <a:off x="5196021" y="6400800"/>
            <a:ext cx="1811791" cy="313932"/>
          </a:xfrm>
          <a:prstGeom prst="rect">
            <a:avLst/>
          </a:prstGeom>
          <a:noFill/>
        </p:spPr>
        <p:txBody>
          <a:bodyPr wrap="square" rtlCol="0">
            <a:spAutoFit/>
          </a:bodyPr>
          <a:lstStyle/>
          <a:p>
            <a:pPr algn="ctr">
              <a:lnSpc>
                <a:spcPct val="90000"/>
              </a:lnSpc>
            </a:pPr>
            <a:r>
              <a:rPr lang="en-US" sz="1600" b="1" u="none" dirty="0">
                <a:solidFill>
                  <a:schemeClr val="bg1"/>
                </a:solidFill>
                <a:latin typeface="Century Gothic" panose="020B0502020202020204" pitchFamily="34" charset="0"/>
              </a:rPr>
              <a:t>www.asun.edu</a:t>
            </a:r>
            <a:endParaRPr lang="en-US" sz="1400" b="1" u="none" dirty="0">
              <a:solidFill>
                <a:schemeClr val="bg1"/>
              </a:solidFill>
              <a:latin typeface="Century Gothic" panose="020B0502020202020204" pitchFamily="34" charset="0"/>
            </a:endParaRPr>
          </a:p>
        </p:txBody>
      </p:sp>
      <p:pic>
        <p:nvPicPr>
          <p:cNvPr id="5" name="Picture 4"/>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07584" y="5963187"/>
            <a:ext cx="1730165" cy="731177"/>
          </a:xfrm>
          <a:prstGeom prst="rect">
            <a:avLst/>
          </a:prstGeom>
        </p:spPr>
      </p:pic>
      <p:pic>
        <p:nvPicPr>
          <p:cNvPr id="4" name="Picture 3"/>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9327287" y="5950531"/>
            <a:ext cx="1948725" cy="874493"/>
          </a:xfrm>
          <a:prstGeom prst="rect">
            <a:avLst/>
          </a:prstGeom>
        </p:spPr>
      </p:pic>
    </p:spTree>
  </p:cSld>
  <p:clrMap bg1="dk1" tx1="lt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82" r:id="rId10"/>
    <p:sldLayoutId id="2147483678" r:id="rId11"/>
    <p:sldLayoutId id="214748367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lnSpc>
          <a:spcPct val="80000"/>
        </a:lnSpc>
        <a:spcBef>
          <a:spcPct val="0"/>
        </a:spcBef>
        <a:buNone/>
        <a:defRPr sz="3600" b="1" kern="1200" cap="all" baseline="0">
          <a:solidFill>
            <a:schemeClr val="bg1"/>
          </a:solidFill>
          <a:effectLst/>
          <a:latin typeface="Century Gothic" panose="020B0502020202020204" pitchFamily="34" charset="0"/>
          <a:ea typeface="+mj-ea"/>
          <a:cs typeface="+mj-cs"/>
        </a:defRPr>
      </a:lvl1pPr>
    </p:titleStyle>
    <p:bodyStyle>
      <a:lvl1pPr marL="274320" indent="-274320" algn="l" defTabSz="1218987" rtl="0" eaLnBrk="1" latinLnBrk="0" hangingPunct="1">
        <a:lnSpc>
          <a:spcPct val="90000"/>
        </a:lnSpc>
        <a:spcBef>
          <a:spcPts val="1600"/>
        </a:spcBef>
        <a:buClr>
          <a:srgbClr val="0055B8"/>
        </a:buClr>
        <a:buSzPct val="90000"/>
        <a:buFont typeface="Arial" pitchFamily="34" charset="0"/>
        <a:buChar char="•"/>
        <a:defRPr sz="2800" b="1" kern="1200">
          <a:solidFill>
            <a:schemeClr val="bg1"/>
          </a:solidFill>
          <a:latin typeface="Century Gothic" panose="020B0502020202020204" pitchFamily="34" charset="0"/>
          <a:ea typeface="+mn-ea"/>
          <a:cs typeface="+mn-cs"/>
        </a:defRPr>
      </a:lvl1pPr>
      <a:lvl2pPr marL="548640" indent="-274320" algn="l" defTabSz="1218987" rtl="0" eaLnBrk="1" latinLnBrk="0" hangingPunct="1">
        <a:lnSpc>
          <a:spcPct val="90000"/>
        </a:lnSpc>
        <a:spcBef>
          <a:spcPts val="800"/>
        </a:spcBef>
        <a:buClr>
          <a:srgbClr val="0055B8"/>
        </a:buClr>
        <a:buSzPct val="90000"/>
        <a:buFont typeface="Cambria" pitchFamily="18" charset="0"/>
        <a:buChar char="–"/>
        <a:defRPr sz="2400" b="1" kern="1200">
          <a:solidFill>
            <a:schemeClr val="bg1"/>
          </a:solidFill>
          <a:latin typeface="Century Gothic" panose="020B0502020202020204" pitchFamily="34" charset="0"/>
          <a:ea typeface="+mn-ea"/>
          <a:cs typeface="+mn-cs"/>
        </a:defRPr>
      </a:lvl2pPr>
      <a:lvl3pPr marL="822960" indent="-274320" algn="l" defTabSz="1218987" rtl="0" eaLnBrk="1" latinLnBrk="0" hangingPunct="1">
        <a:lnSpc>
          <a:spcPct val="90000"/>
        </a:lnSpc>
        <a:spcBef>
          <a:spcPts val="800"/>
        </a:spcBef>
        <a:buClr>
          <a:srgbClr val="0055B8"/>
        </a:buClr>
        <a:buFont typeface="Arial" pitchFamily="34" charset="0"/>
        <a:buChar char="•"/>
        <a:defRPr sz="2000" b="1" kern="1200">
          <a:solidFill>
            <a:schemeClr val="bg1"/>
          </a:solidFill>
          <a:latin typeface="Century Gothic" panose="020B0502020202020204" pitchFamily="34" charset="0"/>
          <a:ea typeface="+mn-ea"/>
          <a:cs typeface="+mn-cs"/>
        </a:defRPr>
      </a:lvl3pPr>
      <a:lvl4pPr marL="1097280" indent="-274320" algn="l" defTabSz="1218987" rtl="0" eaLnBrk="1" latinLnBrk="0" hangingPunct="1">
        <a:lnSpc>
          <a:spcPct val="90000"/>
        </a:lnSpc>
        <a:spcBef>
          <a:spcPts val="800"/>
        </a:spcBef>
        <a:buClr>
          <a:srgbClr val="0055B8"/>
        </a:buClr>
        <a:buSzPct val="100000"/>
        <a:buFont typeface="Cambria" pitchFamily="18" charset="0"/>
        <a:buChar char="–"/>
        <a:defRPr sz="1800" b="1" kern="1200">
          <a:solidFill>
            <a:schemeClr val="bg1"/>
          </a:solidFill>
          <a:latin typeface="Century Gothic" panose="020B0502020202020204" pitchFamily="34" charset="0"/>
          <a:ea typeface="+mn-ea"/>
          <a:cs typeface="+mn-cs"/>
        </a:defRPr>
      </a:lvl4pPr>
      <a:lvl5pPr marL="1371600" indent="-274320" algn="l" defTabSz="1218987" rtl="0" eaLnBrk="1" latinLnBrk="0" hangingPunct="1">
        <a:lnSpc>
          <a:spcPct val="90000"/>
        </a:lnSpc>
        <a:spcBef>
          <a:spcPts val="800"/>
        </a:spcBef>
        <a:buClr>
          <a:srgbClr val="0055B8"/>
        </a:buClr>
        <a:buFont typeface="Arial" pitchFamily="34" charset="0"/>
        <a:buChar char="•"/>
        <a:defRPr sz="1600" b="1" kern="1200">
          <a:solidFill>
            <a:schemeClr val="bg1"/>
          </a:solidFill>
          <a:latin typeface="Century Gothic" panose="020B0502020202020204" pitchFamily="34" charset="0"/>
          <a:ea typeface="+mn-ea"/>
          <a:cs typeface="+mn-cs"/>
        </a:defRPr>
      </a:lvl5pPr>
      <a:lvl6pPr marL="164592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7pPr>
      <a:lvl8pPr marL="219456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cdc.gov/coronavirus/2019-ncov/prevent-getting-sick/how-covid-spreads.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dc.gov/coronavirus/2019-ncov/need-extra-precautions/people-at-higher-risk.html" TargetMode="External"/><Relationship Id="rId2" Type="http://schemas.openxmlformats.org/officeDocument/2006/relationships/hyperlink" Target="https://www.cdc.gov/coronavirus/2019-ncov/prevent-getting-sick/social-distancing.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cdc.gov/coronavirus/2019-ncov/prevent-getting-sick/diy-cloth-face-coverings.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epa.gov/pesticide-registration/list-n-disinfectants-use-against-sars-cov-2" TargetMode="External"/><Relationship Id="rId2" Type="http://schemas.openxmlformats.org/officeDocument/2006/relationships/hyperlink" Target="https://www.cdc.gov/coronavirus/2019-ncov/prevent-getting-sick/disinfecting-your-home.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P4WA51th7aU" TargetMode="External"/><Relationship Id="rId2" Type="http://schemas.openxmlformats.org/officeDocument/2006/relationships/hyperlink" Target="https://www.who.int/emergencies/diseases/novel-coronavirus-2019/advice-for-public/when-and-how-to-use-mask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1218883" y="4140200"/>
            <a:ext cx="9751060" cy="1803400"/>
          </a:xfrm>
        </p:spPr>
        <p:txBody>
          <a:bodyPr vert="horz" lIns="121899" tIns="60949" rIns="121899" bIns="60949" rtlCol="0" anchor="t">
            <a:noAutofit/>
          </a:bodyPr>
          <a:lstStyle/>
          <a:p>
            <a:endParaRPr lang="en-US" dirty="0">
              <a:latin typeface="Century Gothic"/>
            </a:endParaRPr>
          </a:p>
          <a:p>
            <a:r>
              <a:rPr lang="en-US" dirty="0">
                <a:latin typeface="Century Gothic"/>
              </a:rPr>
              <a:t>COVID-19</a:t>
            </a:r>
            <a:endParaRPr lang="en-US" dirty="0"/>
          </a:p>
          <a:p>
            <a:r>
              <a:rPr lang="en-US" dirty="0">
                <a:latin typeface="Century Gothic"/>
              </a:rPr>
              <a:t>Safety </a:t>
            </a:r>
            <a:r>
              <a:rPr lang="en-US" smtClean="0">
                <a:latin typeface="Century Gothic"/>
              </a:rPr>
              <a:t>and PPE Training </a:t>
            </a:r>
            <a:r>
              <a:rPr lang="en-US" dirty="0">
                <a:latin typeface="Century Gothic"/>
              </a:rPr>
              <a:t>in the Workplace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7211" y="2117289"/>
            <a:ext cx="4572009" cy="1932157"/>
          </a:xfrm>
          <a:prstGeom prst="rect">
            <a:avLst/>
          </a:prstGeom>
        </p:spPr>
      </p:pic>
    </p:spTree>
    <p:extLst>
      <p:ext uri="{BB962C8B-B14F-4D97-AF65-F5344CB8AC3E}">
        <p14:creationId xmlns:p14="http://schemas.microsoft.com/office/powerpoint/2010/main" val="108287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5F838-7DC9-442E-BC81-69666AD1C09F}"/>
              </a:ext>
            </a:extLst>
          </p:cNvPr>
          <p:cNvSpPr>
            <a:spLocks noGrp="1"/>
          </p:cNvSpPr>
          <p:nvPr>
            <p:ph type="title"/>
          </p:nvPr>
        </p:nvSpPr>
        <p:spPr/>
        <p:txBody>
          <a:bodyPr anchor="b">
            <a:normAutofit/>
          </a:bodyPr>
          <a:lstStyle/>
          <a:p>
            <a:pPr algn="ctr"/>
            <a:r>
              <a:rPr lang="en-US" dirty="0">
                <a:latin typeface="Century Gothic"/>
              </a:rPr>
              <a:t>Know how it spreads</a:t>
            </a:r>
          </a:p>
        </p:txBody>
      </p:sp>
      <p:sp>
        <p:nvSpPr>
          <p:cNvPr id="7" name="Content Placeholder 6">
            <a:extLst>
              <a:ext uri="{FF2B5EF4-FFF2-40B4-BE49-F238E27FC236}">
                <a16:creationId xmlns:a16="http://schemas.microsoft.com/office/drawing/2014/main" id="{17286DB4-2EEE-4438-8158-5602BFB86532}"/>
              </a:ext>
            </a:extLst>
          </p:cNvPr>
          <p:cNvSpPr>
            <a:spLocks noGrp="1"/>
          </p:cNvSpPr>
          <p:nvPr>
            <p:ph idx="1"/>
          </p:nvPr>
        </p:nvSpPr>
        <p:spPr/>
        <p:txBody>
          <a:bodyPr vert="horz" lIns="121899" tIns="60949" rIns="121899" bIns="60949" rtlCol="0" anchor="t">
            <a:normAutofit fontScale="85000" lnSpcReduction="20000"/>
          </a:bodyPr>
          <a:lstStyle/>
          <a:p>
            <a:r>
              <a:rPr lang="en-US" b="0" dirty="0">
                <a:latin typeface="Century Gothic"/>
              </a:rPr>
              <a:t>There is currently no vaccine to prevent coronavirus disease 2019 (COVID-19). </a:t>
            </a:r>
            <a:endParaRPr lang="en-US"/>
          </a:p>
          <a:p>
            <a:r>
              <a:rPr lang="en-US" dirty="0">
                <a:latin typeface="Century Gothic"/>
              </a:rPr>
              <a:t>The best way to prevent illness is to avoid being exposed to this virus.</a:t>
            </a:r>
            <a:r>
              <a:rPr lang="en-US" b="0" dirty="0">
                <a:latin typeface="Century Gothic"/>
              </a:rPr>
              <a:t> </a:t>
            </a:r>
            <a:endParaRPr lang="en-US"/>
          </a:p>
          <a:p>
            <a:r>
              <a:rPr lang="en-US" b="0" dirty="0">
                <a:latin typeface="Century Gothic"/>
              </a:rPr>
              <a:t>The virus is thought to </a:t>
            </a:r>
            <a:r>
              <a:rPr lang="en-US" b="0" dirty="0">
                <a:latin typeface="Century Gothic"/>
                <a:hlinkClick r:id="rId2"/>
              </a:rPr>
              <a:t>spread mainly from person-to-person</a:t>
            </a:r>
            <a:r>
              <a:rPr lang="en-US" b="0" dirty="0">
                <a:latin typeface="Century Gothic"/>
              </a:rPr>
              <a:t>. </a:t>
            </a:r>
            <a:endParaRPr lang="en-US"/>
          </a:p>
          <a:p>
            <a:pPr lvl="1">
              <a:buFont typeface="Cambria" pitchFamily="34" charset="0"/>
              <a:buChar char="–"/>
            </a:pPr>
            <a:r>
              <a:rPr lang="en-US" b="0" dirty="0">
                <a:latin typeface="Century Gothic"/>
              </a:rPr>
              <a:t>Between people who are in close contact with one another (within about 6 feet). </a:t>
            </a:r>
            <a:endParaRPr lang="en-US"/>
          </a:p>
          <a:p>
            <a:pPr lvl="1">
              <a:buFont typeface="Cambria" pitchFamily="34" charset="0"/>
              <a:buChar char="–"/>
            </a:pPr>
            <a:r>
              <a:rPr lang="en-US" b="0" dirty="0">
                <a:latin typeface="Century Gothic"/>
              </a:rPr>
              <a:t>Through respiratory droplets produced when an infected person coughs, sneezes or talks. </a:t>
            </a:r>
            <a:endParaRPr lang="en-US"/>
          </a:p>
          <a:p>
            <a:pPr lvl="1">
              <a:buFont typeface="Cambria" pitchFamily="34" charset="0"/>
              <a:buChar char="–"/>
            </a:pPr>
            <a:r>
              <a:rPr lang="en-US" b="0" dirty="0">
                <a:latin typeface="Century Gothic"/>
              </a:rPr>
              <a:t>These droplets can land in the mouths or noses of people who are nearby or possibly be inhaled into the lungs. </a:t>
            </a:r>
            <a:endParaRPr lang="en-US"/>
          </a:p>
          <a:p>
            <a:pPr lvl="1">
              <a:buFont typeface="Cambria" pitchFamily="34" charset="0"/>
              <a:buChar char="–"/>
            </a:pPr>
            <a:r>
              <a:rPr lang="en-US" b="0" dirty="0">
                <a:latin typeface="Century Gothic"/>
              </a:rPr>
              <a:t>Some recent studies have suggested that COVID-19 may be spread by people who are not showing symptoms. </a:t>
            </a:r>
            <a:endParaRPr lang="en-US"/>
          </a:p>
          <a:p>
            <a:endParaRPr lang="en-US" dirty="0"/>
          </a:p>
        </p:txBody>
      </p:sp>
    </p:spTree>
    <p:extLst>
      <p:ext uri="{BB962C8B-B14F-4D97-AF65-F5344CB8AC3E}">
        <p14:creationId xmlns:p14="http://schemas.microsoft.com/office/powerpoint/2010/main" val="288789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78BA80-51A1-4336-B050-41317125016D}"/>
              </a:ext>
            </a:extLst>
          </p:cNvPr>
          <p:cNvSpPr>
            <a:spLocks noGrp="1"/>
          </p:cNvSpPr>
          <p:nvPr>
            <p:ph idx="1"/>
          </p:nvPr>
        </p:nvSpPr>
        <p:spPr/>
        <p:txBody>
          <a:bodyPr vert="horz" lIns="121899" tIns="60949" rIns="121899" bIns="60949" rtlCol="0" anchor="t">
            <a:normAutofit/>
          </a:bodyPr>
          <a:lstStyle/>
          <a:p>
            <a:endParaRPr lang="en-US" sz="2400" b="0" dirty="0">
              <a:latin typeface="Century Gothic"/>
            </a:endParaRPr>
          </a:p>
          <a:p>
            <a:r>
              <a:rPr lang="en-US" sz="2400" b="0" dirty="0">
                <a:latin typeface="Century Gothic"/>
              </a:rPr>
              <a:t>Wash your hands often with soap and water for at least 20 seconds especially after you have been in a public place, or after blowing your nose, coughing, or sneezing. </a:t>
            </a:r>
            <a:endParaRPr lang="en-US" sz="2400"/>
          </a:p>
          <a:p>
            <a:r>
              <a:rPr lang="en-US" sz="2400" b="0" dirty="0">
                <a:latin typeface="Century Gothic"/>
              </a:rPr>
              <a:t>If soap and water are not readily available, </a:t>
            </a:r>
            <a:r>
              <a:rPr lang="en-US" sz="2400" dirty="0">
                <a:latin typeface="Century Gothic"/>
              </a:rPr>
              <a:t>use a hand sanitizer that contains at least 60% alcohol</a:t>
            </a:r>
            <a:r>
              <a:rPr lang="en-US" sz="2400" b="0" dirty="0">
                <a:latin typeface="Century Gothic"/>
              </a:rPr>
              <a:t>. Cover all surfaces of your hands and rub them together until they feel dry. </a:t>
            </a:r>
            <a:endParaRPr lang="en-US" sz="2400" dirty="0"/>
          </a:p>
          <a:p>
            <a:r>
              <a:rPr lang="en-US" sz="2400" dirty="0">
                <a:latin typeface="Century Gothic"/>
              </a:rPr>
              <a:t>Avoid touching</a:t>
            </a:r>
            <a:r>
              <a:rPr lang="en-US" sz="2400" b="0" dirty="0">
                <a:latin typeface="Century Gothic"/>
              </a:rPr>
              <a:t> </a:t>
            </a:r>
            <a:r>
              <a:rPr lang="en-US" sz="2400" dirty="0">
                <a:latin typeface="Century Gothic"/>
              </a:rPr>
              <a:t>your eyes, nose, and mouth</a:t>
            </a:r>
            <a:r>
              <a:rPr lang="en-US" sz="2400" b="0" dirty="0">
                <a:latin typeface="Century Gothic"/>
              </a:rPr>
              <a:t> with unwashed hands. </a:t>
            </a:r>
            <a:endParaRPr lang="en-US" sz="2400" dirty="0"/>
          </a:p>
          <a:p>
            <a:endParaRPr lang="en-US" dirty="0"/>
          </a:p>
        </p:txBody>
      </p:sp>
      <p:sp>
        <p:nvSpPr>
          <p:cNvPr id="3" name="Title 2">
            <a:extLst>
              <a:ext uri="{FF2B5EF4-FFF2-40B4-BE49-F238E27FC236}">
                <a16:creationId xmlns:a16="http://schemas.microsoft.com/office/drawing/2014/main" id="{8EF564C0-A4EF-4C0D-89CB-9CB47F8A7A2B}"/>
              </a:ext>
            </a:extLst>
          </p:cNvPr>
          <p:cNvSpPr>
            <a:spLocks noGrp="1"/>
          </p:cNvSpPr>
          <p:nvPr>
            <p:ph type="title"/>
          </p:nvPr>
        </p:nvSpPr>
        <p:spPr/>
        <p:txBody>
          <a:bodyPr/>
          <a:lstStyle/>
          <a:p>
            <a:pPr algn="ctr"/>
            <a:r>
              <a:rPr lang="en-US" dirty="0">
                <a:latin typeface="Century Gothic"/>
              </a:rPr>
              <a:t>Wash your hands often</a:t>
            </a:r>
          </a:p>
        </p:txBody>
      </p:sp>
    </p:spTree>
    <p:extLst>
      <p:ext uri="{BB962C8B-B14F-4D97-AF65-F5344CB8AC3E}">
        <p14:creationId xmlns:p14="http://schemas.microsoft.com/office/powerpoint/2010/main" val="1586735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3615D0-C10F-41B9-82FC-41A9C6F61B44}"/>
              </a:ext>
            </a:extLst>
          </p:cNvPr>
          <p:cNvSpPr>
            <a:spLocks noGrp="1"/>
          </p:cNvSpPr>
          <p:nvPr>
            <p:ph idx="1"/>
          </p:nvPr>
        </p:nvSpPr>
        <p:spPr/>
        <p:txBody>
          <a:bodyPr vert="horz" lIns="121899" tIns="60949" rIns="121899" bIns="60949" rtlCol="0" anchor="t">
            <a:normAutofit fontScale="92500" lnSpcReduction="20000"/>
          </a:bodyPr>
          <a:lstStyle/>
          <a:p>
            <a:r>
              <a:rPr lang="en-US" dirty="0">
                <a:latin typeface="Century Gothic"/>
              </a:rPr>
              <a:t>Avoid close contact with people who are sick, even inside your home.</a:t>
            </a:r>
            <a:r>
              <a:rPr lang="en-US" b="0" dirty="0">
                <a:latin typeface="Century Gothic"/>
              </a:rPr>
              <a:t> If possible, maintain 6 feet between the person who is sick and other household members. </a:t>
            </a:r>
            <a:endParaRPr lang="en-US"/>
          </a:p>
          <a:p>
            <a:r>
              <a:rPr lang="en-US" dirty="0">
                <a:latin typeface="Century Gothic"/>
              </a:rPr>
              <a:t>Put distance between yourself and other people outside of your home</a:t>
            </a:r>
            <a:r>
              <a:rPr lang="en-US" b="0" dirty="0">
                <a:latin typeface="Century Gothic"/>
              </a:rPr>
              <a:t>. </a:t>
            </a:r>
            <a:endParaRPr lang="en-US"/>
          </a:p>
          <a:p>
            <a:pPr lvl="1">
              <a:buFont typeface="Cambria" pitchFamily="34" charset="0"/>
              <a:buChar char="–"/>
            </a:pPr>
            <a:r>
              <a:rPr lang="en-US" b="0" dirty="0">
                <a:latin typeface="Century Gothic"/>
              </a:rPr>
              <a:t>Remember that some people without symptoms may be able to spread virus. </a:t>
            </a:r>
            <a:endParaRPr lang="en-US"/>
          </a:p>
          <a:p>
            <a:pPr lvl="1">
              <a:buFont typeface="Cambria" pitchFamily="34" charset="0"/>
              <a:buChar char="–"/>
            </a:pPr>
            <a:r>
              <a:rPr lang="en-US" b="0" dirty="0">
                <a:latin typeface="Century Gothic"/>
                <a:hlinkClick r:id="rId2"/>
              </a:rPr>
              <a:t>Stay at least 6 feet (about 2 arms’ length) from other people</a:t>
            </a:r>
            <a:r>
              <a:rPr lang="en-US" b="0" dirty="0">
                <a:latin typeface="Century Gothic"/>
              </a:rPr>
              <a:t>. </a:t>
            </a:r>
            <a:endParaRPr lang="en-US"/>
          </a:p>
          <a:p>
            <a:pPr lvl="1">
              <a:buFont typeface="Cambria" pitchFamily="34" charset="0"/>
              <a:buChar char="–"/>
            </a:pPr>
            <a:r>
              <a:rPr lang="en-US" b="0" dirty="0">
                <a:latin typeface="Century Gothic"/>
              </a:rPr>
              <a:t>Do not gather in groups. </a:t>
            </a:r>
            <a:endParaRPr lang="en-US"/>
          </a:p>
          <a:p>
            <a:pPr lvl="1">
              <a:buFont typeface="Cambria" pitchFamily="34" charset="0"/>
              <a:buChar char="–"/>
            </a:pPr>
            <a:r>
              <a:rPr lang="en-US" b="0" dirty="0">
                <a:latin typeface="Century Gothic"/>
              </a:rPr>
              <a:t>Stay out of crowded places and avoid mass gatherings. </a:t>
            </a:r>
            <a:endParaRPr lang="en-US"/>
          </a:p>
          <a:p>
            <a:pPr lvl="1">
              <a:buFont typeface="Cambria" pitchFamily="34" charset="0"/>
              <a:buChar char="–"/>
            </a:pPr>
            <a:r>
              <a:rPr lang="en-US" b="0" dirty="0">
                <a:latin typeface="Century Gothic"/>
              </a:rPr>
              <a:t>Keeping distance from others is especially important for </a:t>
            </a:r>
            <a:r>
              <a:rPr lang="en-US" b="0" dirty="0">
                <a:latin typeface="Century Gothic"/>
                <a:hlinkClick r:id="rId3"/>
              </a:rPr>
              <a:t>people who are at higher risk of getting very sick</a:t>
            </a:r>
            <a:r>
              <a:rPr lang="en-US" b="0" dirty="0">
                <a:latin typeface="Century Gothic"/>
              </a:rPr>
              <a:t>. </a:t>
            </a:r>
            <a:endParaRPr lang="en-US"/>
          </a:p>
          <a:p>
            <a:endParaRPr lang="en-US" dirty="0"/>
          </a:p>
        </p:txBody>
      </p:sp>
      <p:sp>
        <p:nvSpPr>
          <p:cNvPr id="3" name="Title 2">
            <a:extLst>
              <a:ext uri="{FF2B5EF4-FFF2-40B4-BE49-F238E27FC236}">
                <a16:creationId xmlns:a16="http://schemas.microsoft.com/office/drawing/2014/main" id="{1B9DCF70-E32D-49D7-9BBC-FCBB82990F08}"/>
              </a:ext>
            </a:extLst>
          </p:cNvPr>
          <p:cNvSpPr>
            <a:spLocks noGrp="1"/>
          </p:cNvSpPr>
          <p:nvPr>
            <p:ph type="title"/>
          </p:nvPr>
        </p:nvSpPr>
        <p:spPr/>
        <p:txBody>
          <a:bodyPr/>
          <a:lstStyle/>
          <a:p>
            <a:pPr algn="ctr"/>
            <a:r>
              <a:rPr lang="en-US" dirty="0">
                <a:latin typeface="Century Gothic"/>
              </a:rPr>
              <a:t>Avoid close contact</a:t>
            </a:r>
            <a:endParaRPr lang="en-US" dirty="0"/>
          </a:p>
        </p:txBody>
      </p:sp>
    </p:spTree>
    <p:extLst>
      <p:ext uri="{BB962C8B-B14F-4D97-AF65-F5344CB8AC3E}">
        <p14:creationId xmlns:p14="http://schemas.microsoft.com/office/powerpoint/2010/main" val="2312525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5E49C6-AEDF-47BF-9283-77EEC77471E8}"/>
              </a:ext>
            </a:extLst>
          </p:cNvPr>
          <p:cNvSpPr>
            <a:spLocks noGrp="1"/>
          </p:cNvSpPr>
          <p:nvPr>
            <p:ph idx="1"/>
          </p:nvPr>
        </p:nvSpPr>
        <p:spPr/>
        <p:txBody>
          <a:bodyPr vert="horz" lIns="121899" tIns="60949" rIns="121899" bIns="60949" rtlCol="0" anchor="t">
            <a:normAutofit fontScale="85000" lnSpcReduction="20000"/>
          </a:bodyPr>
          <a:lstStyle/>
          <a:p>
            <a:r>
              <a:rPr lang="en-US" b="0" dirty="0">
                <a:latin typeface="Century Gothic"/>
              </a:rPr>
              <a:t>You could spread COVID-19 to others even if you do not feel sick.</a:t>
            </a:r>
            <a:endParaRPr lang="en-US" dirty="0">
              <a:latin typeface="Century Gothic"/>
            </a:endParaRPr>
          </a:p>
          <a:p>
            <a:r>
              <a:rPr lang="en-US" b="0" dirty="0">
                <a:latin typeface="Century Gothic"/>
              </a:rPr>
              <a:t>Everyone should wear a </a:t>
            </a:r>
            <a:r>
              <a:rPr lang="en-US" b="0" dirty="0">
                <a:latin typeface="Century Gothic"/>
                <a:hlinkClick r:id="rId2"/>
              </a:rPr>
              <a:t>cloth face cover</a:t>
            </a:r>
            <a:r>
              <a:rPr lang="en-US" b="0" dirty="0">
                <a:latin typeface="Century Gothic"/>
              </a:rPr>
              <a:t> when they have to go out in public, for example to the grocery store or to pick up other necessities.</a:t>
            </a:r>
            <a:endParaRPr lang="en-US" dirty="0">
              <a:latin typeface="Century Gothic"/>
            </a:endParaRPr>
          </a:p>
          <a:p>
            <a:pPr lvl="1">
              <a:buFont typeface="Cambria" pitchFamily="34" charset="0"/>
              <a:buChar char="–"/>
            </a:pPr>
            <a:r>
              <a:rPr lang="en-US" b="0" dirty="0">
                <a:latin typeface="Century Gothic"/>
              </a:rPr>
              <a:t>Cloth face coverings should not be placed on young children under age 2, anyone who has trouble breathing, or is unconscious, incapacitated or otherwise unable to remove the mask without assistance.</a:t>
            </a:r>
            <a:endParaRPr lang="en-US" dirty="0">
              <a:latin typeface="Century Gothic"/>
            </a:endParaRPr>
          </a:p>
          <a:p>
            <a:r>
              <a:rPr lang="en-US" b="0" dirty="0">
                <a:latin typeface="Century Gothic"/>
              </a:rPr>
              <a:t>The cloth face cover is meant to protect other people in case you are infected.</a:t>
            </a:r>
            <a:endParaRPr lang="en-US" dirty="0">
              <a:latin typeface="Century Gothic"/>
            </a:endParaRPr>
          </a:p>
          <a:p>
            <a:r>
              <a:rPr lang="en-US" b="0" dirty="0">
                <a:latin typeface="Century Gothic"/>
              </a:rPr>
              <a:t>Do NOT use a facemask meant for a healthcare worker.</a:t>
            </a:r>
            <a:endParaRPr lang="en-US" dirty="0">
              <a:latin typeface="Century Gothic"/>
            </a:endParaRPr>
          </a:p>
          <a:p>
            <a:r>
              <a:rPr lang="en-US" b="0" dirty="0">
                <a:latin typeface="Century Gothic"/>
              </a:rPr>
              <a:t>Continue to keep about 6 feet between yourself and others. The cloth face cover is not a substitute for social distancing.</a:t>
            </a:r>
            <a:endParaRPr lang="en-US" dirty="0">
              <a:latin typeface="Century Gothic"/>
            </a:endParaRPr>
          </a:p>
          <a:p>
            <a:endParaRPr lang="en-US" dirty="0"/>
          </a:p>
        </p:txBody>
      </p:sp>
      <p:sp>
        <p:nvSpPr>
          <p:cNvPr id="3" name="Title 2">
            <a:extLst>
              <a:ext uri="{FF2B5EF4-FFF2-40B4-BE49-F238E27FC236}">
                <a16:creationId xmlns:a16="http://schemas.microsoft.com/office/drawing/2014/main" id="{22C892EB-D1C7-4E5D-90FB-A893E98AA242}"/>
              </a:ext>
            </a:extLst>
          </p:cNvPr>
          <p:cNvSpPr>
            <a:spLocks noGrp="1"/>
          </p:cNvSpPr>
          <p:nvPr>
            <p:ph type="title"/>
          </p:nvPr>
        </p:nvSpPr>
        <p:spPr/>
        <p:txBody>
          <a:bodyPr/>
          <a:lstStyle/>
          <a:p>
            <a:pPr algn="ctr"/>
            <a:r>
              <a:rPr lang="en-US" dirty="0">
                <a:latin typeface="Century Gothic"/>
              </a:rPr>
              <a:t>Cover your mouth and nose with a cloth face cover around others</a:t>
            </a:r>
            <a:endParaRPr lang="en-US" dirty="0"/>
          </a:p>
        </p:txBody>
      </p:sp>
    </p:spTree>
    <p:extLst>
      <p:ext uri="{BB962C8B-B14F-4D97-AF65-F5344CB8AC3E}">
        <p14:creationId xmlns:p14="http://schemas.microsoft.com/office/powerpoint/2010/main" val="3075484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A7229B-6603-4BB2-B87D-EE17140EE526}"/>
              </a:ext>
            </a:extLst>
          </p:cNvPr>
          <p:cNvSpPr>
            <a:spLocks noGrp="1"/>
          </p:cNvSpPr>
          <p:nvPr>
            <p:ph idx="1"/>
          </p:nvPr>
        </p:nvSpPr>
        <p:spPr/>
        <p:txBody>
          <a:bodyPr vert="horz" lIns="121899" tIns="60949" rIns="121899" bIns="60949" rtlCol="0" anchor="t">
            <a:normAutofit/>
          </a:bodyPr>
          <a:lstStyle/>
          <a:p>
            <a:endParaRPr lang="en-US" sz="2400" dirty="0">
              <a:latin typeface="Century Gothic"/>
            </a:endParaRPr>
          </a:p>
          <a:p>
            <a:r>
              <a:rPr lang="en-US" sz="2400" dirty="0">
                <a:latin typeface="Century Gothic"/>
              </a:rPr>
              <a:t>If you are in a private setting and do not have on your cloth face covering, remember to always cover your mouth and nose</a:t>
            </a:r>
            <a:r>
              <a:rPr lang="en-US" sz="2400" b="0" dirty="0">
                <a:latin typeface="Century Gothic"/>
              </a:rPr>
              <a:t> with a tissue when you cough or sneeze or use the inside of your elbow. </a:t>
            </a:r>
            <a:endParaRPr lang="en-US" sz="2400"/>
          </a:p>
          <a:p>
            <a:r>
              <a:rPr lang="en-US" sz="2400" dirty="0">
                <a:latin typeface="Century Gothic"/>
              </a:rPr>
              <a:t>Throw used tissues</a:t>
            </a:r>
            <a:r>
              <a:rPr lang="en-US" sz="2400" b="0" dirty="0">
                <a:latin typeface="Century Gothic"/>
              </a:rPr>
              <a:t> in the trash. </a:t>
            </a:r>
            <a:endParaRPr lang="en-US" sz="2400" dirty="0"/>
          </a:p>
          <a:p>
            <a:r>
              <a:rPr lang="en-US" sz="2400" b="0" dirty="0">
                <a:latin typeface="Century Gothic"/>
              </a:rPr>
              <a:t>Immediately </a:t>
            </a:r>
            <a:r>
              <a:rPr lang="en-US" sz="2400" dirty="0">
                <a:latin typeface="Century Gothic"/>
              </a:rPr>
              <a:t>wash your hands</a:t>
            </a:r>
            <a:r>
              <a:rPr lang="en-US" sz="2400" b="0" dirty="0">
                <a:latin typeface="Century Gothic"/>
              </a:rPr>
              <a:t> with soap and water for at least 20 seconds. If soap and water are not readily available, clean your hands with a hand sanitizer that contains at least 60% alcohol. </a:t>
            </a:r>
            <a:endParaRPr lang="en-US" sz="2400" dirty="0"/>
          </a:p>
          <a:p>
            <a:endParaRPr lang="en-US" dirty="0"/>
          </a:p>
        </p:txBody>
      </p:sp>
      <p:sp>
        <p:nvSpPr>
          <p:cNvPr id="3" name="Title 2">
            <a:extLst>
              <a:ext uri="{FF2B5EF4-FFF2-40B4-BE49-F238E27FC236}">
                <a16:creationId xmlns:a16="http://schemas.microsoft.com/office/drawing/2014/main" id="{D7CF427B-A535-47D3-94EC-7B21EEA6D54F}"/>
              </a:ext>
            </a:extLst>
          </p:cNvPr>
          <p:cNvSpPr>
            <a:spLocks noGrp="1"/>
          </p:cNvSpPr>
          <p:nvPr>
            <p:ph type="title"/>
          </p:nvPr>
        </p:nvSpPr>
        <p:spPr/>
        <p:txBody>
          <a:bodyPr/>
          <a:lstStyle/>
          <a:p>
            <a:pPr algn="ctr"/>
            <a:r>
              <a:rPr lang="en-US" dirty="0">
                <a:latin typeface="Century Gothic"/>
              </a:rPr>
              <a:t>Cover cough and sneezes</a:t>
            </a:r>
            <a:endParaRPr lang="en-US" dirty="0"/>
          </a:p>
        </p:txBody>
      </p:sp>
    </p:spTree>
    <p:extLst>
      <p:ext uri="{BB962C8B-B14F-4D97-AF65-F5344CB8AC3E}">
        <p14:creationId xmlns:p14="http://schemas.microsoft.com/office/powerpoint/2010/main" val="1229470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6A3A7F-96E9-4684-A18F-8EF6A63742FD}"/>
              </a:ext>
            </a:extLst>
          </p:cNvPr>
          <p:cNvSpPr>
            <a:spLocks noGrp="1"/>
          </p:cNvSpPr>
          <p:nvPr>
            <p:ph idx="1"/>
          </p:nvPr>
        </p:nvSpPr>
        <p:spPr/>
        <p:txBody>
          <a:bodyPr vert="horz" lIns="121899" tIns="60949" rIns="121899" bIns="60949" rtlCol="0" anchor="t">
            <a:normAutofit/>
          </a:bodyPr>
          <a:lstStyle/>
          <a:p>
            <a:endParaRPr lang="en-US" sz="2400" dirty="0">
              <a:latin typeface="Century Gothic"/>
            </a:endParaRPr>
          </a:p>
          <a:p>
            <a:r>
              <a:rPr lang="en-US" sz="2400" dirty="0">
                <a:latin typeface="Century Gothic"/>
              </a:rPr>
              <a:t>Clean AND disinfect </a:t>
            </a:r>
            <a:r>
              <a:rPr lang="en-US" sz="2400" dirty="0">
                <a:latin typeface="Century Gothic"/>
                <a:hlinkClick r:id="rId2"/>
              </a:rPr>
              <a:t>frequently touched surfaces</a:t>
            </a:r>
            <a:r>
              <a:rPr lang="en-US" sz="2400" dirty="0">
                <a:latin typeface="Century Gothic"/>
              </a:rPr>
              <a:t> daily</a:t>
            </a:r>
            <a:r>
              <a:rPr lang="en-US" sz="2400" b="0" dirty="0">
                <a:latin typeface="Century Gothic"/>
              </a:rPr>
              <a:t>. This includes tables, doorknobs, light switches, countertops, handles, desks, phones, keyboards, toilets, faucets, and sinks. </a:t>
            </a:r>
            <a:endParaRPr lang="en-US" sz="2400"/>
          </a:p>
          <a:p>
            <a:r>
              <a:rPr lang="en-US" sz="2400" dirty="0">
                <a:latin typeface="Century Gothic"/>
              </a:rPr>
              <a:t>If surfaces are dirty, clean them.</a:t>
            </a:r>
            <a:r>
              <a:rPr lang="en-US" sz="2400" b="0" dirty="0">
                <a:latin typeface="Century Gothic"/>
              </a:rPr>
              <a:t> Use detergent or soap and water prior to disinfection. </a:t>
            </a:r>
            <a:endParaRPr lang="en-US" sz="2400" dirty="0"/>
          </a:p>
          <a:p>
            <a:r>
              <a:rPr lang="en-US" sz="2400" dirty="0">
                <a:latin typeface="Century Gothic"/>
              </a:rPr>
              <a:t>Then, use a household disinfectant.</a:t>
            </a:r>
            <a:r>
              <a:rPr lang="en-US" sz="2400" b="0" dirty="0">
                <a:latin typeface="Century Gothic"/>
              </a:rPr>
              <a:t> Most common </a:t>
            </a:r>
            <a:r>
              <a:rPr lang="en-US" sz="2400" b="0" dirty="0">
                <a:latin typeface="Century Gothic"/>
                <a:hlinkClick r:id="rId3"/>
              </a:rPr>
              <a:t>EPA-registered household disinfectantsexternal icon</a:t>
            </a:r>
            <a:r>
              <a:rPr lang="en-US" sz="2400" b="0" dirty="0">
                <a:latin typeface="Century Gothic"/>
              </a:rPr>
              <a:t> will work. </a:t>
            </a:r>
            <a:endParaRPr lang="en-US" sz="2400" dirty="0"/>
          </a:p>
          <a:p>
            <a:endParaRPr lang="en-US" dirty="0"/>
          </a:p>
        </p:txBody>
      </p:sp>
      <p:sp>
        <p:nvSpPr>
          <p:cNvPr id="3" name="Title 2">
            <a:extLst>
              <a:ext uri="{FF2B5EF4-FFF2-40B4-BE49-F238E27FC236}">
                <a16:creationId xmlns:a16="http://schemas.microsoft.com/office/drawing/2014/main" id="{F3E26656-0288-4FBA-8FEF-6D4A99E127FC}"/>
              </a:ext>
            </a:extLst>
          </p:cNvPr>
          <p:cNvSpPr>
            <a:spLocks noGrp="1"/>
          </p:cNvSpPr>
          <p:nvPr>
            <p:ph type="title"/>
          </p:nvPr>
        </p:nvSpPr>
        <p:spPr/>
        <p:txBody>
          <a:bodyPr/>
          <a:lstStyle/>
          <a:p>
            <a:pPr algn="ctr"/>
            <a:r>
              <a:rPr lang="en-US" dirty="0">
                <a:latin typeface="Century Gothic"/>
              </a:rPr>
              <a:t>Clean and disinfect</a:t>
            </a:r>
          </a:p>
        </p:txBody>
      </p:sp>
    </p:spTree>
    <p:extLst>
      <p:ext uri="{BB962C8B-B14F-4D97-AF65-F5344CB8AC3E}">
        <p14:creationId xmlns:p14="http://schemas.microsoft.com/office/powerpoint/2010/main" val="324179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Gloves</a:t>
            </a:r>
            <a:endParaRPr lang="en-US" dirty="0"/>
          </a:p>
        </p:txBody>
      </p:sp>
      <p:pic>
        <p:nvPicPr>
          <p:cNvPr id="6" name="Content Placeholder 5"/>
          <p:cNvPicPr>
            <a:picLocks noGrp="1" noChangeAspect="1"/>
          </p:cNvPicPr>
          <p:nvPr>
            <p:ph idx="1"/>
          </p:nvPr>
        </p:nvPicPr>
        <p:blipFill>
          <a:blip r:embed="rId2"/>
          <a:stretch>
            <a:fillRect/>
          </a:stretch>
        </p:blipFill>
        <p:spPr>
          <a:xfrm>
            <a:off x="6706006" y="2994024"/>
            <a:ext cx="3960406" cy="2102438"/>
          </a:xfrm>
          <a:prstGeom prst="rect">
            <a:avLst/>
          </a:prstGeom>
        </p:spPr>
      </p:pic>
      <p:sp>
        <p:nvSpPr>
          <p:cNvPr id="8" name="Text Placeholder 7"/>
          <p:cNvSpPr>
            <a:spLocks noGrp="1"/>
          </p:cNvSpPr>
          <p:nvPr>
            <p:ph type="body" sz="half" idx="2"/>
          </p:nvPr>
        </p:nvSpPr>
        <p:spPr/>
        <p:txBody>
          <a:bodyPr/>
          <a:lstStyle/>
          <a:p>
            <a:endParaRPr lang="en-US" dirty="0">
              <a:solidFill>
                <a:schemeClr val="bg1"/>
              </a:solidFill>
            </a:endParaRPr>
          </a:p>
          <a:p>
            <a:pPr marL="342900" indent="-342900">
              <a:buFont typeface="Arial" panose="020B0604020202020204" pitchFamily="34" charset="0"/>
              <a:buChar char="•"/>
            </a:pPr>
            <a:r>
              <a:rPr lang="en-US" dirty="0" smtClean="0">
                <a:solidFill>
                  <a:schemeClr val="bg1"/>
                </a:solidFill>
              </a:rPr>
              <a:t>Keep hands away from face</a:t>
            </a:r>
          </a:p>
          <a:p>
            <a:pPr marL="342900" indent="-342900">
              <a:buFont typeface="Arial" panose="020B0604020202020204" pitchFamily="34" charset="0"/>
              <a:buChar char="•"/>
            </a:pPr>
            <a:r>
              <a:rPr lang="en-US" dirty="0" smtClean="0">
                <a:solidFill>
                  <a:schemeClr val="bg1"/>
                </a:solidFill>
              </a:rPr>
              <a:t>Limit surfaces touched</a:t>
            </a:r>
          </a:p>
          <a:p>
            <a:pPr marL="342900" indent="-342900">
              <a:buFont typeface="Arial" panose="020B0604020202020204" pitchFamily="34" charset="0"/>
              <a:buChar char="•"/>
            </a:pPr>
            <a:r>
              <a:rPr lang="en-US" dirty="0" smtClean="0">
                <a:solidFill>
                  <a:schemeClr val="bg1"/>
                </a:solidFill>
              </a:rPr>
              <a:t>Change gloves when torn or heavily contaminated</a:t>
            </a:r>
          </a:p>
          <a:p>
            <a:pPr marL="342900" indent="-342900">
              <a:buFont typeface="Arial" panose="020B0604020202020204" pitchFamily="34" charset="0"/>
              <a:buChar char="•"/>
            </a:pPr>
            <a:r>
              <a:rPr lang="en-US" dirty="0" smtClean="0">
                <a:solidFill>
                  <a:schemeClr val="bg1"/>
                </a:solidFill>
              </a:rPr>
              <a:t>Perform hand hygiene</a:t>
            </a:r>
            <a:endParaRPr lang="en-US" dirty="0">
              <a:solidFill>
                <a:schemeClr val="bg1"/>
              </a:solidFill>
            </a:endParaRPr>
          </a:p>
        </p:txBody>
      </p:sp>
    </p:spTree>
    <p:extLst>
      <p:ext uri="{BB962C8B-B14F-4D97-AF65-F5344CB8AC3E}">
        <p14:creationId xmlns:p14="http://schemas.microsoft.com/office/powerpoint/2010/main" val="3360155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07C4A5-6D10-4CA7-B14A-F574284B47E0}"/>
              </a:ext>
            </a:extLst>
          </p:cNvPr>
          <p:cNvSpPr>
            <a:spLocks noGrp="1"/>
          </p:cNvSpPr>
          <p:nvPr>
            <p:ph idx="1"/>
          </p:nvPr>
        </p:nvSpPr>
        <p:spPr/>
        <p:txBody>
          <a:bodyPr vert="horz" lIns="121899" tIns="60949" rIns="121899" bIns="60949" rtlCol="0" anchor="t">
            <a:normAutofit/>
          </a:bodyPr>
          <a:lstStyle/>
          <a:p>
            <a:r>
              <a:rPr lang="en-US" dirty="0">
                <a:hlinkClick r:id="rId2"/>
              </a:rPr>
              <a:t>https://www.who.int/emergencies/diseases/novel-coronavirus-2019/advice-for-public/when-and-how-to-use-masks</a:t>
            </a:r>
            <a:r>
              <a:rPr lang="en-US" b="0" dirty="0" smtClean="0">
                <a:latin typeface="Century Gothic"/>
              </a:rPr>
              <a:t>- when and </a:t>
            </a:r>
            <a:r>
              <a:rPr lang="en-US" b="0" smtClean="0">
                <a:latin typeface="Century Gothic"/>
              </a:rPr>
              <a:t>how to use a </a:t>
            </a:r>
            <a:r>
              <a:rPr lang="en-US" b="0" dirty="0" smtClean="0">
                <a:latin typeface="Century Gothic"/>
              </a:rPr>
              <a:t>face </a:t>
            </a:r>
            <a:r>
              <a:rPr lang="en-US" b="0" dirty="0">
                <a:latin typeface="Century Gothic"/>
              </a:rPr>
              <a:t>mask</a:t>
            </a:r>
          </a:p>
          <a:p>
            <a:endParaRPr lang="en-US" b="0" dirty="0"/>
          </a:p>
          <a:p>
            <a:r>
              <a:rPr lang="en-US" b="0" dirty="0">
                <a:latin typeface="Century Gothic"/>
                <a:hlinkClick r:id="rId3"/>
              </a:rPr>
              <a:t>https://www.youtube.com/watch?v=P4WA51th7aU</a:t>
            </a:r>
            <a:r>
              <a:rPr lang="en-US" b="0" dirty="0">
                <a:latin typeface="Century Gothic"/>
              </a:rPr>
              <a:t> - Wash hands, clean phones and workstations</a:t>
            </a:r>
          </a:p>
          <a:p>
            <a:endParaRPr lang="en-US" b="0" dirty="0"/>
          </a:p>
        </p:txBody>
      </p:sp>
      <p:sp>
        <p:nvSpPr>
          <p:cNvPr id="3" name="Title 2">
            <a:extLst>
              <a:ext uri="{FF2B5EF4-FFF2-40B4-BE49-F238E27FC236}">
                <a16:creationId xmlns:a16="http://schemas.microsoft.com/office/drawing/2014/main" id="{7E539732-3166-4DFF-A453-B62923FB5A0E}"/>
              </a:ext>
            </a:extLst>
          </p:cNvPr>
          <p:cNvSpPr>
            <a:spLocks noGrp="1"/>
          </p:cNvSpPr>
          <p:nvPr>
            <p:ph type="title"/>
          </p:nvPr>
        </p:nvSpPr>
        <p:spPr/>
        <p:txBody>
          <a:bodyPr/>
          <a:lstStyle/>
          <a:p>
            <a:pPr algn="ctr"/>
            <a:r>
              <a:rPr lang="en-US" dirty="0">
                <a:latin typeface="Century Gothic"/>
              </a:rPr>
              <a:t>Covid-19 safety training videos</a:t>
            </a:r>
            <a:endParaRPr lang="en-US" dirty="0"/>
          </a:p>
        </p:txBody>
      </p:sp>
    </p:spTree>
    <p:extLst>
      <p:ext uri="{BB962C8B-B14F-4D97-AF65-F5344CB8AC3E}">
        <p14:creationId xmlns:p14="http://schemas.microsoft.com/office/powerpoint/2010/main" val="2015073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Red Radial 16x9">
  <a:themeElements>
    <a:clrScheme name="Custom 2">
      <a:dk1>
        <a:sysClr val="windowText" lastClr="000000"/>
      </a:dk1>
      <a:lt1>
        <a:sysClr val="window" lastClr="FFFFFF"/>
      </a:lt1>
      <a:dk2>
        <a:srgbClr val="2C3C43"/>
      </a:dk2>
      <a:lt2>
        <a:srgbClr val="FFFFFF"/>
      </a:lt2>
      <a:accent1>
        <a:srgbClr val="0055B8"/>
      </a:accent1>
      <a:accent2>
        <a:srgbClr val="157FFF"/>
      </a:accent2>
      <a:accent3>
        <a:srgbClr val="898C8E"/>
      </a:accent3>
      <a:accent4>
        <a:srgbClr val="0055B8"/>
      </a:accent4>
      <a:accent5>
        <a:srgbClr val="000000"/>
      </a:accent5>
      <a:accent6>
        <a:srgbClr val="626262"/>
      </a:accent6>
      <a:hlink>
        <a:srgbClr val="0055B8"/>
      </a:hlink>
      <a:folHlink>
        <a:srgbClr val="157FFF"/>
      </a:folHlink>
    </a:clrScheme>
    <a:fontScheme name="Custom 3">
      <a:majorFont>
        <a:latin typeface="Century Gothic"/>
        <a:ea typeface=""/>
        <a:cs typeface=""/>
      </a:majorFont>
      <a:minorFont>
        <a:latin typeface="Arial"/>
        <a:ea typeface=""/>
        <a:cs typeface=""/>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600AC77499D3A4681452FB7CE4649A2" ma:contentTypeVersion="13" ma:contentTypeDescription="Create a new document." ma:contentTypeScope="" ma:versionID="28a544105d10150902582bae0199de75">
  <xsd:schema xmlns:xsd="http://www.w3.org/2001/XMLSchema" xmlns:xs="http://www.w3.org/2001/XMLSchema" xmlns:p="http://schemas.microsoft.com/office/2006/metadata/properties" xmlns:ns3="ba76cb21-2ed7-43af-918b-f780c641e212" xmlns:ns4="f8adf237-2ed8-4302-a682-aedc37a3ab1b" targetNamespace="http://schemas.microsoft.com/office/2006/metadata/properties" ma:root="true" ma:fieldsID="c026a8ebea8676ac70f09da3aac1c0b5" ns3:_="" ns4:_="">
    <xsd:import namespace="ba76cb21-2ed7-43af-918b-f780c641e212"/>
    <xsd:import namespace="f8adf237-2ed8-4302-a682-aedc37a3ab1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4:SharedWithUsers" minOccurs="0"/>
                <xsd:element ref="ns4:SharedWithDetails" minOccurs="0"/>
                <xsd:element ref="ns4:SharingHintHash"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76cb21-2ed7-43af-918b-f780c641e21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8adf237-2ed8-4302-a682-aedc37a3ab1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862789-A580-439F-8E4F-95AC2244B2BF}">
  <ds:schemaRefs>
    <ds:schemaRef ds:uri="http://purl.org/dc/terms/"/>
    <ds:schemaRef ds:uri="http://schemas.openxmlformats.org/package/2006/metadata/core-properties"/>
    <ds:schemaRef ds:uri="http://schemas.microsoft.com/office/2006/documentManagement/types"/>
    <ds:schemaRef ds:uri="ba76cb21-2ed7-43af-918b-f780c641e212"/>
    <ds:schemaRef ds:uri="http://purl.org/dc/elements/1.1/"/>
    <ds:schemaRef ds:uri="http://schemas.microsoft.com/office/2006/metadata/properties"/>
    <ds:schemaRef ds:uri="http://schemas.microsoft.com/office/infopath/2007/PartnerControls"/>
    <ds:schemaRef ds:uri="f8adf237-2ed8-4302-a682-aedc37a3ab1b"/>
    <ds:schemaRef ds:uri="http://www.w3.org/XML/1998/namespace"/>
    <ds:schemaRef ds:uri="http://purl.org/dc/dcmitype/"/>
  </ds:schemaRefs>
</ds:datastoreItem>
</file>

<file path=customXml/itemProps2.xml><?xml version="1.0" encoding="utf-8"?>
<ds:datastoreItem xmlns:ds="http://schemas.openxmlformats.org/officeDocument/2006/customXml" ds:itemID="{D39B79F9-E998-418D-91E6-27FD9EFE837C}">
  <ds:schemaRefs>
    <ds:schemaRef ds:uri="http://schemas.microsoft.com/sharepoint/v3/contenttype/forms"/>
  </ds:schemaRefs>
</ds:datastoreItem>
</file>

<file path=customXml/itemProps3.xml><?xml version="1.0" encoding="utf-8"?>
<ds:datastoreItem xmlns:ds="http://schemas.openxmlformats.org/officeDocument/2006/customXml" ds:itemID="{5AA59608-E340-4F61-A7DD-7C15659E5D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76cb21-2ed7-43af-918b-f780c641e212"/>
    <ds:schemaRef ds:uri="f8adf237-2ed8-4302-a682-aedc37a3ab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Red radial lines presentation (widescreen)</Template>
  <TotalTime>0</TotalTime>
  <Words>706</Words>
  <Application>Microsoft Office PowerPoint</Application>
  <PresentationFormat>Custom</PresentationFormat>
  <Paragraphs>51</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Cambria</vt:lpstr>
      <vt:lpstr>Century Gothic</vt:lpstr>
      <vt:lpstr>Red Radial 16x9</vt:lpstr>
      <vt:lpstr>PowerPoint Presentation</vt:lpstr>
      <vt:lpstr>Know how it spreads</vt:lpstr>
      <vt:lpstr>Wash your hands often</vt:lpstr>
      <vt:lpstr>Avoid close contact</vt:lpstr>
      <vt:lpstr>Cover your mouth and nose with a cloth face cover around others</vt:lpstr>
      <vt:lpstr>Cover cough and sneezes</vt:lpstr>
      <vt:lpstr>Clean and disinfect</vt:lpstr>
      <vt:lpstr>Gloves</vt:lpstr>
      <vt:lpstr>Covid-19 safety training videos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keywords/>
  <cp:lastModifiedBy/>
  <cp:revision>195</cp:revision>
  <dcterms:created xsi:type="dcterms:W3CDTF">2015-02-09T14:16:52Z</dcterms:created>
  <dcterms:modified xsi:type="dcterms:W3CDTF">2020-07-01T16:29:26Z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TC028048959991</vt:lpwstr>
  </property>
  <property fmtid="{D5CDD505-2E9C-101B-9397-08002B2CF9AE}" pid="3" name="ContentTypeId">
    <vt:lpwstr>0x010100B600AC77499D3A4681452FB7CE4649A2</vt:lpwstr>
  </property>
</Properties>
</file>